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4630400" cy="8229600"/>
  <p:notesSz cx="8229600" cy="14630400"/>
  <p:embeddedFontLst>
    <p:embeddedFont>
      <p:font typeface="Microsoft JhengHei UI" panose="020B0604030504040204" pitchFamily="34" charset="-120"/>
      <p:regular r:id="rId7"/>
      <p:bold r:id="rId8"/>
    </p:embeddedFont>
    <p:embeddedFont>
      <p:font typeface="Unbounded" panose="020B0604020202020204" charset="-52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bin" panose="020B0604020202020204" charset="0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203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7720" y="161661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 err="1" smtClean="0">
                <a:solidFill>
                  <a:schemeClr val="bg1"/>
                </a:solidFill>
                <a:latin typeface="Unbounded" panose="020B0604020202020204" charset="-52"/>
                <a:ea typeface="Microsoft JhengHei UI" panose="020B0604030504040204" pitchFamily="34" charset="-120"/>
              </a:rPr>
              <a:t>JobSpark</a:t>
            </a:r>
            <a:endParaRPr lang="en-US" sz="4400" b="1" dirty="0">
              <a:solidFill>
                <a:schemeClr val="bg1"/>
              </a:solidFill>
              <a:latin typeface="Unbounded" panose="020B0604020202020204" charset="-52"/>
              <a:ea typeface="Microsoft JhengHei UI" panose="020B0604030504040204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568515" y="2361698"/>
            <a:ext cx="7680885" cy="2267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b="1" dirty="0" err="1">
                <a:solidFill>
                  <a:schemeClr val="bg1"/>
                </a:solidFill>
              </a:rPr>
              <a:t>JobSpark</a:t>
            </a:r>
            <a:r>
              <a:rPr lang="ru-RU" b="1" dirty="0">
                <a:solidFill>
                  <a:schemeClr val="bg1"/>
                </a:solidFill>
              </a:rPr>
              <a:t> - это современное веб-приложение, разработанное для упрощения и оптимизации процесса поиска работы как для соискателей, так и для работодателей. Используя передовые технологии, </a:t>
            </a:r>
            <a:r>
              <a:rPr lang="ru-RU" b="1" dirty="0" err="1">
                <a:solidFill>
                  <a:schemeClr val="bg1"/>
                </a:solidFill>
              </a:rPr>
              <a:t>JobSpark</a:t>
            </a:r>
            <a:r>
              <a:rPr lang="ru-RU" b="1" dirty="0">
                <a:solidFill>
                  <a:schemeClr val="bg1"/>
                </a:solidFill>
              </a:rPr>
              <a:t> предоставляет интуитивно понятный и эффективный инструмент для связи талантливых специалистов с подходящими компаниями.</a:t>
            </a:r>
            <a:endParaRPr lang="en-US" sz="185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1A4FF9B-90E2-701D-C6DC-0CC44E00CE22}"/>
              </a:ext>
            </a:extLst>
          </p:cNvPr>
          <p:cNvSpPr/>
          <p:nvPr/>
        </p:nvSpPr>
        <p:spPr>
          <a:xfrm>
            <a:off x="12822148" y="7654247"/>
            <a:ext cx="1808252" cy="575353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-152400" y="0"/>
            <a:ext cx="5638800" cy="822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638326"/>
            <a:ext cx="5029200" cy="17141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5527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Цели и задачи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8550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Цель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446318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b="1" dirty="0">
                <a:solidFill>
                  <a:schemeClr val="bg1"/>
                </a:solidFill>
              </a:rPr>
              <a:t>Создать централизованную платформу, которая объединит все необходимые инструменты для успешного поиска и найма работы, значительно сокращая время и усилия, затрачиваемые на эти процессы. Мы стремимся предоставить пользователям лучший в своем классе опыт, основанный на релевантных результатах, прозрачной информации и простоте использования.</a:t>
            </a:r>
            <a:endParaRPr lang="en-US" sz="1850" b="1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7614761" y="18550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Задачи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219951" y="2446318"/>
            <a:ext cx="6580346" cy="1839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b="1" dirty="0">
                <a:solidFill>
                  <a:schemeClr val="bg1"/>
                </a:solidFill>
              </a:rPr>
              <a:t>Для </a:t>
            </a:r>
            <a:r>
              <a:rPr lang="ru-RU" b="1" dirty="0" smtClean="0">
                <a:solidFill>
                  <a:schemeClr val="bg1"/>
                </a:solidFill>
              </a:rPr>
              <a:t>соискателей: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1. 	</a:t>
            </a:r>
            <a:r>
              <a:rPr lang="ru-RU" b="1" dirty="0" smtClean="0">
                <a:solidFill>
                  <a:schemeClr val="bg1"/>
                </a:solidFill>
              </a:rPr>
              <a:t>Обеспечить удобный и эффективный поиск вакансий по ключевым словам, местоположению, отрасли, опыту и другим релевантным критериям.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2.	</a:t>
            </a:r>
            <a:r>
              <a:rPr lang="ru-RU" b="1" dirty="0" smtClean="0">
                <a:solidFill>
                  <a:schemeClr val="bg1"/>
                </a:solidFill>
              </a:rPr>
              <a:t>Создать </a:t>
            </a:r>
            <a:r>
              <a:rPr lang="ru-RU" b="1" dirty="0">
                <a:solidFill>
                  <a:schemeClr val="bg1"/>
                </a:solidFill>
              </a:rPr>
              <a:t>возможность сохранения интересных вакансий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3.	</a:t>
            </a:r>
            <a:r>
              <a:rPr lang="ru-RU" b="1" dirty="0" smtClean="0">
                <a:solidFill>
                  <a:schemeClr val="bg1"/>
                </a:solidFill>
              </a:rPr>
              <a:t>Предоставить </a:t>
            </a:r>
            <a:r>
              <a:rPr lang="ru-RU" b="1" dirty="0">
                <a:solidFill>
                  <a:schemeClr val="bg1"/>
                </a:solidFill>
              </a:rPr>
              <a:t>инструменты для создания и управления резюме</a:t>
            </a:r>
          </a:p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/>
            </a:pPr>
            <a:endParaRPr lang="en-US" sz="1850" b="1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7614761" y="3643194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2"/>
            </a:pP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145928" y="4717749"/>
            <a:ext cx="6580346" cy="2648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b="1" dirty="0">
                <a:solidFill>
                  <a:schemeClr val="bg1"/>
                </a:solidFill>
              </a:rPr>
              <a:t>Для работодателей: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1. 	</a:t>
            </a:r>
            <a:r>
              <a:rPr lang="ru-RU" b="1" dirty="0" smtClean="0">
                <a:solidFill>
                  <a:schemeClr val="bg1"/>
                </a:solidFill>
              </a:rPr>
              <a:t>Предоставить </a:t>
            </a:r>
            <a:r>
              <a:rPr lang="ru-RU" b="1" dirty="0">
                <a:solidFill>
                  <a:schemeClr val="bg1"/>
                </a:solidFill>
              </a:rPr>
              <a:t>удобный инструмент для публикации вакансий с подробным описанием требований и условий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2.	</a:t>
            </a:r>
            <a:r>
              <a:rPr lang="ru-RU" b="1" dirty="0" smtClean="0">
                <a:solidFill>
                  <a:schemeClr val="bg1"/>
                </a:solidFill>
              </a:rPr>
              <a:t>Обеспечить </a:t>
            </a:r>
            <a:r>
              <a:rPr lang="ru-RU" b="1" dirty="0">
                <a:solidFill>
                  <a:schemeClr val="bg1"/>
                </a:solidFill>
              </a:rPr>
              <a:t>возможность управления опубликованными вакансиями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3.	</a:t>
            </a:r>
            <a:r>
              <a:rPr lang="ru-RU" b="1" dirty="0" smtClean="0">
                <a:solidFill>
                  <a:schemeClr val="bg1"/>
                </a:solidFill>
              </a:rPr>
              <a:t>Предоставить </a:t>
            </a:r>
            <a:r>
              <a:rPr lang="ru-RU" b="1" dirty="0">
                <a:solidFill>
                  <a:schemeClr val="bg1"/>
                </a:solidFill>
              </a:rPr>
              <a:t>инструменты для поиска и фильтрации кандидатов по заданным критериям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4.	</a:t>
            </a:r>
            <a:r>
              <a:rPr lang="ru-RU" b="1" dirty="0" smtClean="0">
                <a:solidFill>
                  <a:schemeClr val="bg1"/>
                </a:solidFill>
              </a:rPr>
              <a:t>Обеспечить </a:t>
            </a:r>
            <a:r>
              <a:rPr lang="ru-RU" b="1" dirty="0">
                <a:solidFill>
                  <a:schemeClr val="bg1"/>
                </a:solidFill>
              </a:rPr>
              <a:t>возможность сохранения интересных кандидатов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8B04374-3E7B-BDDE-8011-3FCCF09D9A1E}"/>
              </a:ext>
            </a:extLst>
          </p:cNvPr>
          <p:cNvSpPr/>
          <p:nvPr/>
        </p:nvSpPr>
        <p:spPr>
          <a:xfrm>
            <a:off x="12822148" y="7654247"/>
            <a:ext cx="1808252" cy="575353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9848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Ход работы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18980"/>
            <a:ext cx="294167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Backend (Python)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714518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FastAPI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6131" y="5639098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 err="1" smtClean="0">
                <a:solidFill>
                  <a:srgbClr val="CAD6DE"/>
                </a:solidFill>
                <a:latin typeface="Cabin" pitchFamily="34" charset="0"/>
              </a:rPr>
              <a:t>Uvicorn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5275659" y="42189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Frontend </a:t>
            </a:r>
            <a:r>
              <a:rPr lang="en-US" sz="2200" dirty="0" smtClean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(vue.js)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75659" y="4714518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TypeScript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275659" y="5181243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 err="1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Tilewind</a:t>
            </a:r>
            <a:r>
              <a:rPr lang="en-US" sz="1850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50" dirty="0" err="1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css</a:t>
            </a:r>
            <a:endParaRPr lang="en-US" sz="1850" dirty="0" smtClean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713595" y="42189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Deploy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713595" y="4714518"/>
            <a:ext cx="40790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Nginx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9713595" y="5181243"/>
            <a:ext cx="40790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Docker compose</a:t>
            </a:r>
            <a:endParaRPr lang="en-US" sz="18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5348C18-C3F7-C629-74E3-31D7DCBDD1D9}"/>
              </a:ext>
            </a:extLst>
          </p:cNvPr>
          <p:cNvSpPr/>
          <p:nvPr/>
        </p:nvSpPr>
        <p:spPr>
          <a:xfrm>
            <a:off x="12822148" y="7654247"/>
            <a:ext cx="1808252" cy="575353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 descr="Изображение выглядит как графическая вставка&#10;&#10;Автоматически созданное описание">
            <a:extLst>
              <a:ext uri="{FF2B5EF4-FFF2-40B4-BE49-F238E27FC236}">
                <a16:creationId xmlns:a16="http://schemas.microsoft.com/office/drawing/2014/main" id="{E41BCA3B-87DB-9809-B87A-E2A332979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21" y="3380460"/>
            <a:ext cx="600000" cy="600000"/>
          </a:xfrm>
          <a:prstGeom prst="rect">
            <a:avLst/>
          </a:prstGeom>
        </p:spPr>
      </p:pic>
      <p:sp>
        <p:nvSpPr>
          <p:cNvPr id="21" name="Text 7">
            <a:extLst>
              <a:ext uri="{FF2B5EF4-FFF2-40B4-BE49-F238E27FC236}">
                <a16:creationId xmlns:a16="http://schemas.microsoft.com/office/drawing/2014/main" id="{C3F8E1ED-65FB-AC8B-469C-FA0D12B105E8}"/>
              </a:ext>
            </a:extLst>
          </p:cNvPr>
          <p:cNvSpPr/>
          <p:nvPr/>
        </p:nvSpPr>
        <p:spPr>
          <a:xfrm>
            <a:off x="5275659" y="5647968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Vite</a:t>
            </a:r>
            <a:endParaRPr lang="en-US" sz="1850" dirty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pic>
        <p:nvPicPr>
          <p:cNvPr id="23" name="Рисунок 22" descr="Изображение выглядит как Графика, Красочность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ED4B7697-957D-7E8A-0FD0-9E05DC02B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133" y="3375237"/>
            <a:ext cx="600000" cy="600000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текст, снимок экрана, символ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A7BDD495-17A0-CDBC-D3FC-C98B3473E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6135" y="3375237"/>
            <a:ext cx="600000" cy="600000"/>
          </a:xfrm>
          <a:prstGeom prst="rect">
            <a:avLst/>
          </a:prstGeom>
        </p:spPr>
      </p:pic>
      <p:pic>
        <p:nvPicPr>
          <p:cNvPr id="35" name="Рисунок 34" descr="Изображение выглядит как логотип, символ, Цвет электрик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C2008858-3739-7694-1382-106201F0E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495" y="3386034"/>
            <a:ext cx="600000" cy="600000"/>
          </a:xfrm>
          <a:prstGeom prst="rect">
            <a:avLst/>
          </a:prstGeom>
        </p:spPr>
      </p:pic>
      <p:pic>
        <p:nvPicPr>
          <p:cNvPr id="39" name="Рисунок 38" descr="Изображение выглядит как Красочность, треугольник, Цвет электрик, звезда&#10;&#10;Автоматически созданное описание">
            <a:extLst>
              <a:ext uri="{FF2B5EF4-FFF2-40B4-BE49-F238E27FC236}">
                <a16:creationId xmlns:a16="http://schemas.microsoft.com/office/drawing/2014/main" id="{548D2E63-DD5C-5917-BBA8-F4B62FA7FC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2864" y="3377258"/>
            <a:ext cx="600000" cy="600000"/>
          </a:xfrm>
          <a:prstGeom prst="rect">
            <a:avLst/>
          </a:prstGeom>
        </p:spPr>
      </p:pic>
      <p:pic>
        <p:nvPicPr>
          <p:cNvPr id="41" name="Рисунок 40" descr="Изображение выглядит как Графика, Красочность, символ, зеленый&#10;&#10;Автоматически созданное описание">
            <a:extLst>
              <a:ext uri="{FF2B5EF4-FFF2-40B4-BE49-F238E27FC236}">
                <a16:creationId xmlns:a16="http://schemas.microsoft.com/office/drawing/2014/main" id="{9BD3642E-D70E-9310-38C0-C28DA1B534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3792" y="3368343"/>
            <a:ext cx="600000" cy="6000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951" y="3350719"/>
            <a:ext cx="1032909" cy="668353"/>
          </a:xfrm>
          <a:prstGeom prst="rect">
            <a:avLst/>
          </a:prstGeom>
        </p:spPr>
      </p:pic>
      <p:sp>
        <p:nvSpPr>
          <p:cNvPr id="28" name="Text 4"/>
          <p:cNvSpPr/>
          <p:nvPr/>
        </p:nvSpPr>
        <p:spPr>
          <a:xfrm>
            <a:off x="837724" y="5183624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SQLite3</a:t>
            </a:r>
            <a:endParaRPr lang="en-US" sz="1850" dirty="0"/>
          </a:p>
        </p:txBody>
      </p:sp>
      <p:sp>
        <p:nvSpPr>
          <p:cNvPr id="29" name="Text 4"/>
          <p:cNvSpPr/>
          <p:nvPr/>
        </p:nvSpPr>
        <p:spPr>
          <a:xfrm>
            <a:off x="836131" y="6108204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Flask</a:t>
            </a:r>
            <a:endParaRPr lang="en-US" sz="1850" dirty="0"/>
          </a:p>
        </p:txBody>
      </p:sp>
      <p:pic>
        <p:nvPicPr>
          <p:cNvPr id="1028" name="Picture 4" descr="Picture backgroun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065" y="3194589"/>
            <a:ext cx="1235428" cy="102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910052" y="3444537"/>
            <a:ext cx="810176" cy="49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cture backgroun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0043" y="3281150"/>
            <a:ext cx="789738" cy="85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057" y="3251223"/>
            <a:ext cx="1543600" cy="1543600"/>
          </a:xfrm>
          <a:prstGeom prst="rect">
            <a:avLst/>
          </a:prstGeom>
        </p:spPr>
      </p:pic>
      <p:sp>
        <p:nvSpPr>
          <p:cNvPr id="38" name="Text 10"/>
          <p:cNvSpPr/>
          <p:nvPr/>
        </p:nvSpPr>
        <p:spPr>
          <a:xfrm>
            <a:off x="9726135" y="5639098"/>
            <a:ext cx="40790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 err="1" smtClean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pytest</a:t>
            </a:r>
            <a:endParaRPr lang="en-US" sz="1850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693" y="3011161"/>
            <a:ext cx="1314364" cy="1314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65730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Направления для Улучшения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5865830" y="2323085"/>
            <a:ext cx="418862" cy="418862"/>
          </a:xfrm>
          <a:prstGeom prst="roundRect">
            <a:avLst>
              <a:gd name="adj" fmla="val 8573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6" name="Text 3"/>
          <p:cNvSpPr/>
          <p:nvPr/>
        </p:nvSpPr>
        <p:spPr>
          <a:xfrm>
            <a:off x="6413837" y="2290402"/>
            <a:ext cx="2956441" cy="925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b="1" dirty="0">
                <a:solidFill>
                  <a:schemeClr val="bg1"/>
                </a:solidFill>
              </a:rPr>
              <a:t>Встроенный чат для общения между соискателями и работодателями</a:t>
            </a:r>
          </a:p>
        </p:txBody>
      </p:sp>
      <p:sp>
        <p:nvSpPr>
          <p:cNvPr id="9" name="Text 6"/>
          <p:cNvSpPr/>
          <p:nvPr/>
        </p:nvSpPr>
        <p:spPr>
          <a:xfrm>
            <a:off x="10548001" y="2279210"/>
            <a:ext cx="2956441" cy="658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b="1" dirty="0">
                <a:solidFill>
                  <a:schemeClr val="bg1"/>
                </a:solidFill>
              </a:rPr>
              <a:t>Возможность проведения онлайн-собеседований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D616EFC-A961-36E9-18A2-9ADA434C404E}"/>
              </a:ext>
            </a:extLst>
          </p:cNvPr>
          <p:cNvSpPr/>
          <p:nvPr/>
        </p:nvSpPr>
        <p:spPr>
          <a:xfrm>
            <a:off x="12822148" y="7654247"/>
            <a:ext cx="1808252" cy="575353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Shape 1"/>
          <p:cNvSpPr/>
          <p:nvPr/>
        </p:nvSpPr>
        <p:spPr>
          <a:xfrm>
            <a:off x="10010705" y="2323085"/>
            <a:ext cx="418862" cy="418862"/>
          </a:xfrm>
          <a:prstGeom prst="roundRect">
            <a:avLst>
              <a:gd name="adj" fmla="val 8573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18" name="Shape 1"/>
          <p:cNvSpPr/>
          <p:nvPr/>
        </p:nvSpPr>
        <p:spPr>
          <a:xfrm>
            <a:off x="5875317" y="3734442"/>
            <a:ext cx="418862" cy="418862"/>
          </a:xfrm>
          <a:prstGeom prst="roundRect">
            <a:avLst>
              <a:gd name="adj" fmla="val 8573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19" name="Прямоугольник 18"/>
          <p:cNvSpPr/>
          <p:nvPr/>
        </p:nvSpPr>
        <p:spPr>
          <a:xfrm>
            <a:off x="6294179" y="3672257"/>
            <a:ext cx="32970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-apple-system"/>
              </a:rPr>
              <a:t>Возможность авторизации через социальные сети</a:t>
            </a:r>
            <a:endParaRPr lang="ru-RU" b="1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sp>
        <p:nvSpPr>
          <p:cNvPr id="20" name="Shape 1"/>
          <p:cNvSpPr/>
          <p:nvPr/>
        </p:nvSpPr>
        <p:spPr>
          <a:xfrm>
            <a:off x="10010123" y="3785991"/>
            <a:ext cx="418862" cy="418862"/>
          </a:xfrm>
          <a:prstGeom prst="roundRect">
            <a:avLst>
              <a:gd name="adj" fmla="val 8573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21" name="Прямоугольник 20"/>
          <p:cNvSpPr/>
          <p:nvPr/>
        </p:nvSpPr>
        <p:spPr>
          <a:xfrm>
            <a:off x="10428985" y="3729569"/>
            <a:ext cx="37342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-apple-system"/>
              </a:rPr>
              <a:t>Разработка тестов для подтверждения квалификации</a:t>
            </a:r>
            <a:endParaRPr lang="ru-RU" b="1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157</Words>
  <Application>Microsoft Office PowerPoint</Application>
  <PresentationFormat>Произвольный</PresentationFormat>
  <Paragraphs>38</Paragraphs>
  <Slides>4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12" baseType="lpstr">
      <vt:lpstr>Microsoft JhengHei UI</vt:lpstr>
      <vt:lpstr>Arial</vt:lpstr>
      <vt:lpstr>Aptos</vt:lpstr>
      <vt:lpstr>Unbounded</vt:lpstr>
      <vt:lpstr>-apple-system</vt:lpstr>
      <vt:lpstr>Calibri</vt:lpstr>
      <vt:lpstr>Cabin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ivjn</cp:lastModifiedBy>
  <cp:revision>13</cp:revision>
  <dcterms:created xsi:type="dcterms:W3CDTF">2025-01-11T11:02:36Z</dcterms:created>
  <dcterms:modified xsi:type="dcterms:W3CDTF">2025-05-15T10:25:54Z</dcterms:modified>
</cp:coreProperties>
</file>